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257" r:id="rId3"/>
    <p:sldId id="265" r:id="rId4"/>
    <p:sldId id="264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2" d="100"/>
          <a:sy n="82" d="100"/>
        </p:scale>
        <p:origin x="14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30C6A-1BBB-426D-B05A-14AA9BD32215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F6DD6-95D0-4E00-B9A1-66FD33562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5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1182E7-8F11-41C3-8B1C-CD06AFE49B3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7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97FC0C-B8AC-49B6-9BB0-34CC8E7A9BEF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6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2DD762-B254-405A-972E-17B47753AC78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510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F2B626-8737-402A-92CE-E567E56FB17A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A6C083-C38D-45A3-ADCA-9BE7063B10A0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46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1B5203-6A64-443B-A675-4B9E22FB8F35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99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108674-90F8-4D75-8E73-971D818D07DA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8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2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6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2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7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3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0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7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7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1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95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717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95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28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98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28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5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4741E8-0695-43BF-974D-A20B30E66D3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469EE-5263-4031-80CB-7DE7C512B0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17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Commerce Clause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676401"/>
            <a:ext cx="6711654" cy="4572006"/>
          </a:xfrm>
        </p:spPr>
        <p:txBody>
          <a:bodyPr>
            <a:normAutofit/>
          </a:bodyPr>
          <a:lstStyle/>
          <a:p>
            <a:r>
              <a:rPr lang="en-US" sz="2800" dirty="0"/>
              <a:t>The Constitutional Authority to Regulate Business</a:t>
            </a:r>
          </a:p>
          <a:p>
            <a:endParaRPr lang="en-US" sz="2800" dirty="0"/>
          </a:p>
          <a:p>
            <a:r>
              <a:rPr lang="en-US" sz="2800" dirty="0"/>
              <a:t>Commerce = all business dealings that affect more than one state</a:t>
            </a:r>
          </a:p>
          <a:p>
            <a:endParaRPr lang="en-US" sz="2800" dirty="0"/>
          </a:p>
          <a:p>
            <a:r>
              <a:rPr lang="en-US" sz="2800" dirty="0"/>
              <a:t>Substantial Effect Rule = Does the activity substantially effect interstate commerce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484710" y="381000"/>
            <a:ext cx="7055380" cy="1400530"/>
          </a:xfrm>
        </p:spPr>
        <p:txBody>
          <a:bodyPr/>
          <a:lstStyle/>
          <a:p>
            <a:pPr algn="ctr" eaLnBrk="1" hangingPunct="1"/>
            <a:r>
              <a:rPr lang="en-US" dirty="0"/>
              <a:t>Fundamental Rights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idx="1"/>
          </p:nvPr>
        </p:nvSpPr>
        <p:spPr>
          <a:xfrm>
            <a:off x="656573" y="838200"/>
            <a:ext cx="6711654" cy="4459940"/>
          </a:xfrm>
        </p:spPr>
        <p:txBody>
          <a:bodyPr>
            <a:normAutofit/>
          </a:bodyPr>
          <a:lstStyle/>
          <a:p>
            <a:pPr marL="1168400" lvl="1" indent="-711200" algn="ctr" eaLnBrk="1" hangingPunct="1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8266378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Privacy Rights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573088" y="1600200"/>
            <a:ext cx="7927975" cy="4525963"/>
          </a:xfrm>
        </p:spPr>
        <p:txBody>
          <a:bodyPr>
            <a:normAutofit/>
          </a:bodyPr>
          <a:lstStyle/>
          <a:p>
            <a:pPr marL="342900" lvl="2" indent="-342900"/>
            <a:endParaRPr lang="en-US" sz="3600" dirty="0"/>
          </a:p>
          <a:p>
            <a:pPr marL="342900" lvl="2" indent="-342900"/>
            <a:r>
              <a:rPr lang="en-US" sz="3600" dirty="0"/>
              <a:t>Not in the constitution.  But derived from First, Fifth and Fourteenth Amendments.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pPr algn="ctr"/>
            <a:r>
              <a:rPr lang="en-US" dirty="0"/>
              <a:t>Fifth Amendment: </a:t>
            </a:r>
            <a:br>
              <a:rPr lang="en-US" dirty="0"/>
            </a:br>
            <a:r>
              <a:rPr lang="en-US" dirty="0"/>
              <a:t>Due Process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2830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Fifth Amendments provides “no person shall be… deprived of life, liberty or property without due process of law; nor shall private property be taken for public use, without just compensation.”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dirty="0"/>
              <a:t>Fifth Amendment: </a:t>
            </a:r>
            <a:br>
              <a:rPr lang="en-US" dirty="0"/>
            </a:br>
            <a:r>
              <a:rPr lang="en-US" dirty="0"/>
              <a:t>Procedural Due Process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endParaRPr 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Government must go through procedures to ensure the result is fair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3600" dirty="0"/>
              <a:t>2 part analysis:</a:t>
            </a:r>
          </a:p>
          <a:p>
            <a:pPr marL="1428750" lvl="2" indent="-514350">
              <a:lnSpc>
                <a:spcPct val="90000"/>
              </a:lnSpc>
              <a:buAutoNum type="arabicParenR"/>
            </a:pPr>
            <a:r>
              <a:rPr lang="en-US" sz="3200" dirty="0"/>
              <a:t>Is the Government attempting to take liberty or property?</a:t>
            </a:r>
          </a:p>
          <a:p>
            <a:pPr marL="1428750" lvl="2" indent="-514350">
              <a:lnSpc>
                <a:spcPct val="90000"/>
              </a:lnSpc>
              <a:buAutoNum type="arabicParenR"/>
            </a:pPr>
            <a:r>
              <a:rPr lang="en-US" sz="3200" dirty="0"/>
              <a:t>If so, how much due process is due?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dirty="0"/>
              <a:t>Fifth Amendment:</a:t>
            </a:r>
            <a:br>
              <a:rPr lang="en-US" dirty="0"/>
            </a:br>
            <a:r>
              <a:rPr lang="en-US" dirty="0"/>
              <a:t>Substantive Due Process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sz="2800" dirty="0"/>
              <a:t>Some rights are so fundamental that the government may not take them from us at all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** Fundamental Right – if government is trying to take away a fundamental right they must show a compelling state interest (Strict Scrutiny Test)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dirty="0"/>
              <a:t>Fourteenth Amendment: </a:t>
            </a:r>
            <a:br>
              <a:rPr lang="en-US" dirty="0"/>
            </a:br>
            <a:r>
              <a:rPr lang="en-US" dirty="0"/>
              <a:t>Equal Protection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 Similarly situated individuals must be treated in the same manner.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100" b="1" dirty="0"/>
              <a:t>Equal Protection Tests</a:t>
            </a:r>
            <a:endParaRPr lang="en-US" sz="2100" b="1" u="sng" dirty="0"/>
          </a:p>
          <a:p>
            <a:pPr lvl="1" eaLnBrk="1" hangingPunct="1">
              <a:lnSpc>
                <a:spcPct val="90000"/>
              </a:lnSpc>
            </a:pPr>
            <a:r>
              <a:rPr lang="en-US" sz="2100" u="sng" dirty="0"/>
              <a:t>Strict Scrutiny</a:t>
            </a:r>
            <a:r>
              <a:rPr lang="en-US" sz="2100" dirty="0"/>
              <a:t>  = Race, Ethnicity, and Fundamental Rights. - Is the classification necessary to promote a</a:t>
            </a:r>
            <a:r>
              <a:rPr lang="en-US" sz="2100" b="1" dirty="0"/>
              <a:t> compelling</a:t>
            </a:r>
            <a:r>
              <a:rPr lang="en-US" sz="2100" dirty="0"/>
              <a:t> state interest, and be narrowly tailored to further that interest. 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100" u="sng" dirty="0"/>
          </a:p>
          <a:p>
            <a:pPr lvl="1" eaLnBrk="1" hangingPunct="1">
              <a:lnSpc>
                <a:spcPct val="90000"/>
              </a:lnSpc>
            </a:pPr>
            <a:r>
              <a:rPr lang="en-US" sz="2100" u="sng" dirty="0"/>
              <a:t>Intermediate Scrutiny</a:t>
            </a:r>
            <a:r>
              <a:rPr lang="en-US" sz="2100" dirty="0"/>
              <a:t> = Gender -  Is the classification substantially related to </a:t>
            </a:r>
            <a:r>
              <a:rPr lang="en-US" sz="2100" b="1" dirty="0"/>
              <a:t>important </a:t>
            </a:r>
            <a:r>
              <a:rPr lang="en-US" sz="2100" dirty="0"/>
              <a:t>governmental objectives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100" u="sng" dirty="0"/>
          </a:p>
          <a:p>
            <a:pPr lvl="1" eaLnBrk="1" hangingPunct="1">
              <a:lnSpc>
                <a:spcPct val="90000"/>
              </a:lnSpc>
            </a:pPr>
            <a:r>
              <a:rPr lang="en-US" sz="2100" u="sng" dirty="0"/>
              <a:t>Rational Basis </a:t>
            </a:r>
            <a:r>
              <a:rPr lang="en-US" sz="2100" dirty="0"/>
              <a:t>= economic or social regulation – Is the classification related to </a:t>
            </a:r>
            <a:r>
              <a:rPr lang="en-US" sz="2100" b="1" dirty="0"/>
              <a:t>ANY</a:t>
            </a:r>
            <a:r>
              <a:rPr lang="en-US" sz="2100" dirty="0"/>
              <a:t> legitimate rational governmental interest.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4000" b="1" dirty="0"/>
              <a:t>Commercial Speech</a:t>
            </a:r>
            <a:br>
              <a:rPr lang="en-US" sz="4000" b="1" dirty="0"/>
            </a:br>
            <a:r>
              <a:rPr lang="en-US" sz="2700" b="1" dirty="0"/>
              <a:t>(Advertising/Soliciting)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28436" y="1853248"/>
            <a:ext cx="6711654" cy="447135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2600" b="1" dirty="0"/>
              <a:t>CENTRAL HUDSON TEST</a:t>
            </a:r>
          </a:p>
          <a:p>
            <a:pPr>
              <a:buNone/>
            </a:pPr>
            <a:r>
              <a:rPr lang="en-US" sz="2800" b="1" dirty="0"/>
              <a:t>		</a:t>
            </a:r>
            <a:r>
              <a:rPr lang="en-US" sz="2400" dirty="0"/>
              <a:t>A law or regulation limiting </a:t>
            </a:r>
            <a:r>
              <a:rPr lang="en-US" sz="2400" b="1" u="sng" dirty="0"/>
              <a:t>lawful and truthful</a:t>
            </a:r>
            <a:r>
              <a:rPr lang="en-US" sz="2400" u="sng" dirty="0"/>
              <a:t> </a:t>
            </a:r>
            <a:r>
              <a:rPr lang="en-US" sz="2400" dirty="0"/>
              <a:t>commercial speech will be deemed constitutional (i.e. the government may regulate commercial speech) if the law or regulation:</a:t>
            </a:r>
          </a:p>
          <a:p>
            <a:pPr>
              <a:buNone/>
            </a:pPr>
            <a:r>
              <a:rPr lang="en-US" sz="2400" dirty="0"/>
              <a:t>	1) seeks to implement a substantial governmental interest</a:t>
            </a:r>
          </a:p>
          <a:p>
            <a:pPr>
              <a:buNone/>
            </a:pPr>
            <a:r>
              <a:rPr lang="en-US" sz="2400" dirty="0"/>
              <a:t>	2) directly advances that substantial governmental interest, and </a:t>
            </a:r>
          </a:p>
          <a:p>
            <a:pPr>
              <a:buNone/>
            </a:pPr>
            <a:r>
              <a:rPr lang="en-US" sz="2400" dirty="0"/>
              <a:t>	3) goes no further than to accomplish that objective (i.e. it is narrowly tailored to accomplish the objective)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267</Words>
  <Application>Microsoft Office PowerPoint</Application>
  <PresentationFormat>On-screen Show (4:3)</PresentationFormat>
  <Paragraphs>47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</vt:lpstr>
      <vt:lpstr>Commerce Clause </vt:lpstr>
      <vt:lpstr>Fundamental Rights</vt:lpstr>
      <vt:lpstr>Privacy Rights</vt:lpstr>
      <vt:lpstr>Fifth Amendment:  Due Process </vt:lpstr>
      <vt:lpstr>Fifth Amendment:  Procedural Due Process</vt:lpstr>
      <vt:lpstr>Fifth Amendment: Substantive Due Process</vt:lpstr>
      <vt:lpstr>Fourteenth Amendment:  Equal Protection </vt:lpstr>
      <vt:lpstr>Commercial Speech (Advertising/Soliciting)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Commerce Clause</dc:title>
  <dc:creator>Stephanie Hewitt</dc:creator>
  <cp:lastModifiedBy>Stephanie Bowen</cp:lastModifiedBy>
  <cp:revision>9</cp:revision>
  <cp:lastPrinted>2015-09-23T20:07:37Z</cp:lastPrinted>
  <dcterms:created xsi:type="dcterms:W3CDTF">2010-01-17T17:41:40Z</dcterms:created>
  <dcterms:modified xsi:type="dcterms:W3CDTF">2018-09-09T23:00:55Z</dcterms:modified>
</cp:coreProperties>
</file>